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sldIdLst>
    <p:sldId id="256" r:id="rId2"/>
    <p:sldId id="314" r:id="rId3"/>
    <p:sldId id="306" r:id="rId4"/>
    <p:sldId id="298" r:id="rId5"/>
    <p:sldId id="292" r:id="rId6"/>
    <p:sldId id="310" r:id="rId7"/>
    <p:sldId id="279" r:id="rId8"/>
    <p:sldId id="301" r:id="rId9"/>
    <p:sldId id="281" r:id="rId10"/>
    <p:sldId id="261" r:id="rId11"/>
    <p:sldId id="262" r:id="rId12"/>
    <p:sldId id="307" r:id="rId13"/>
    <p:sldId id="283" r:id="rId14"/>
    <p:sldId id="266" r:id="rId15"/>
    <p:sldId id="267" r:id="rId16"/>
    <p:sldId id="263" r:id="rId17"/>
    <p:sldId id="264" r:id="rId18"/>
    <p:sldId id="265" r:id="rId19"/>
    <p:sldId id="282" r:id="rId20"/>
    <p:sldId id="268" r:id="rId21"/>
    <p:sldId id="300" r:id="rId22"/>
    <p:sldId id="284" r:id="rId23"/>
    <p:sldId id="315" r:id="rId24"/>
    <p:sldId id="296" r:id="rId25"/>
    <p:sldId id="297" r:id="rId26"/>
    <p:sldId id="260" r:id="rId27"/>
    <p:sldId id="269" r:id="rId28"/>
    <p:sldId id="270" r:id="rId29"/>
    <p:sldId id="271" r:id="rId30"/>
    <p:sldId id="258" r:id="rId31"/>
    <p:sldId id="299" r:id="rId32"/>
    <p:sldId id="311" r:id="rId33"/>
    <p:sldId id="303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510BFD-6753-4F0F-9642-D1526C155657}" type="datetimeFigureOut">
              <a:rPr lang="zh-TW" altLang="en-US" smtClean="0"/>
              <a:pPr/>
              <a:t>2012/11/22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B275C-05A9-41E1-A53F-742E5C70078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3CEE76-104E-4604-AB78-3F84890BFE09}" type="slidenum">
              <a:rPr lang="en-US" altLang="zh-TW" smtClean="0">
                <a:ea typeface="新細明體" charset="-120"/>
              </a:rPr>
              <a:pPr/>
              <a:t>6</a:t>
            </a:fld>
            <a:endParaRPr lang="en-US" altLang="zh-TW" smtClean="0">
              <a:ea typeface="新細明體" charset="-12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6387"/>
          </a:xfrm>
          <a:noFill/>
          <a:ln/>
        </p:spPr>
        <p:txBody>
          <a:bodyPr/>
          <a:lstStyle/>
          <a:p>
            <a:pPr eaLnBrk="1" hangingPunct="1"/>
            <a:endParaRPr lang="zh-TW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0" y="2130425"/>
            <a:ext cx="56388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76600" y="3886200"/>
            <a:ext cx="5486400" cy="106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399" y="4406900"/>
            <a:ext cx="605631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399" y="3733800"/>
            <a:ext cx="6056313" cy="6731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CF2E0-CCC4-4E1E-9902-C3C36AB3FDA4}" type="datetimeFigureOut">
              <a:rPr lang="en-US" smtClean="0"/>
              <a:pPr/>
              <a:t>11/22/2012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walterl\Local Settings\Temporary Internet Files\Content.IE5\8QFQOUW9\MPj04389420000[1].jpg"/>
          <p:cNvPicPr>
            <a:picLocks noChangeAspect="1" noChangeArrowheads="1"/>
          </p:cNvPicPr>
          <p:nvPr/>
        </p:nvPicPr>
        <p:blipFill>
          <a:blip r:embed="rId13" cstate="print"/>
          <a:srcRect l="1430" t="1051" r="10001"/>
          <a:stretch>
            <a:fillRect/>
          </a:stretch>
        </p:blipFill>
        <p:spPr bwMode="auto">
          <a:xfrm>
            <a:off x="0" y="-11113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bg1">
              <a:alpha val="60000"/>
            </a:schemeClr>
          </a:solidFill>
          <a:effectLst>
            <a:softEdge rad="31750"/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solidFill>
            <a:schemeClr val="bg1">
              <a:alpha val="60000"/>
            </a:schemeClr>
          </a:solidFill>
          <a:effectLst>
            <a:softEdge rad="31750"/>
          </a:effectLst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solidFill>
            <a:schemeClr val="bg1">
              <a:alpha val="60000"/>
            </a:schemeClr>
          </a:solidFill>
          <a:effectLst>
            <a:softEdge rad="31750"/>
          </a:effectLst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lumMod val="65000"/>
                    <a:lumOff val="35000"/>
                  </a:schemeClr>
                </a:solidFill>
                <a:latin typeface="Maiandra GD" pitchFamily="34" charset="0"/>
                <a:ea typeface="+mn-ea"/>
              </a:defRPr>
            </a:lvl1pPr>
          </a:lstStyle>
          <a:p>
            <a:pPr algn="r" eaLnBrk="1" latinLnBrk="0" hangingPunct="1"/>
            <a:fld id="{564CF2E0-CCC4-4E1E-9902-C3C36AB3FDA4}" type="datetimeFigureOut">
              <a:rPr lang="en-US" smtClean="0"/>
              <a:pPr algn="r" eaLnBrk="1" latinLnBrk="0" hangingPunct="1"/>
              <a:t>11/22/2012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solidFill>
            <a:schemeClr val="bg1">
              <a:alpha val="60000"/>
            </a:schemeClr>
          </a:solidFill>
          <a:effectLst>
            <a:softEdge rad="31750"/>
          </a:effectLst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lumMod val="65000"/>
                    <a:lumOff val="35000"/>
                  </a:schemeClr>
                </a:solidFill>
                <a:latin typeface="Maiandra GD" pitchFamily="34" charset="0"/>
                <a:ea typeface="+mn-ea"/>
              </a:defRPr>
            </a:lvl1pPr>
          </a:lstStyle>
          <a:p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solidFill>
            <a:schemeClr val="bg1">
              <a:alpha val="60000"/>
            </a:schemeClr>
          </a:solidFill>
          <a:effectLst>
            <a:softEdge rad="31750"/>
          </a:effectLst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lumMod val="65000"/>
                    <a:lumOff val="35000"/>
                  </a:schemeClr>
                </a:solidFill>
                <a:latin typeface="Maiandra GD" pitchFamily="34" charset="0"/>
                <a:ea typeface="+mn-ea"/>
              </a:defRPr>
            </a:lvl1pPr>
          </a:lstStyle>
          <a:p>
            <a:pPr algn="ctr" eaLnBrk="1" latinLnBrk="0" hangingPunct="1"/>
            <a:fld id="{6F42FDE4-A7DD-41A7-A0A6-9B649FB43336}" type="slidenum">
              <a:rPr kumimoji="0" lang="en-US" smtClean="0"/>
              <a:pPr algn="ctr" eaLnBrk="1" latinLnBrk="0" hangingPunct="1"/>
              <a:t>‹#›</a:t>
            </a:fld>
            <a:endParaRPr kumimoji="0" lang="en-US" sz="14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595959"/>
          </a:solidFill>
          <a:latin typeface="Maiandra GD" pitchFamily="34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95959"/>
          </a:solidFill>
          <a:latin typeface="Maiandra GD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95959"/>
          </a:solidFill>
          <a:latin typeface="Maiandra GD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95959"/>
          </a:solidFill>
          <a:latin typeface="Maiandra GD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95959"/>
          </a:solidFill>
          <a:latin typeface="Maiandra GD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95959"/>
          </a:solidFill>
          <a:latin typeface="Maiandra GD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95959"/>
          </a:solidFill>
          <a:latin typeface="Maiandra GD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95959"/>
          </a:solidFill>
          <a:latin typeface="Maiandra GD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595959"/>
          </a:solidFill>
          <a:latin typeface="Maiandra GD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595959"/>
          </a:solidFill>
          <a:latin typeface="Maiandra GD" pitchFamily="34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595959"/>
          </a:solidFill>
          <a:latin typeface="Maiandra GD" pitchFamily="34" charset="0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Maiandra GD" pitchFamily="34" charset="0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595959"/>
          </a:solidFill>
          <a:latin typeface="Maiandra GD" pitchFamily="34" charset="0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595959"/>
          </a:solidFill>
          <a:latin typeface="Maiandra GD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file:///F:\&#12304;&#26178;&#22577;&#20986;&#29256;&#12305;&#12298;&#35731;&#26085;&#23376;&#22810;&#19968;&#40670;&#29983;&#21629;&#9472;&#9472;&#23433;&#23527;&#30149;&#25151;&#30340;&#32654;&#21619;&#22823;&#24282;&#12299;&#32000;&#37636;&#29255;%20-%20YouTube_WMV%20V9.wmv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1187624" y="2130425"/>
            <a:ext cx="7651576" cy="1470025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sz="5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當快樂來敲門</a:t>
            </a:r>
            <a:r>
              <a:rPr lang="en-US" altLang="zh-TW" sz="5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—</a:t>
            </a:r>
            <a:br>
              <a:rPr lang="en-US" altLang="zh-TW" sz="5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5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如何活得更快樂</a:t>
            </a:r>
            <a:endParaRPr lang="zh-TW" altLang="en-US" sz="54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副標題 1"/>
          <p:cNvSpPr>
            <a:spLocks noGrp="1"/>
          </p:cNvSpPr>
          <p:nvPr>
            <p:ph type="subTitle" idx="1"/>
          </p:nvPr>
        </p:nvSpPr>
        <p:spPr>
          <a:xfrm>
            <a:off x="2195736" y="3886200"/>
            <a:ext cx="5976664" cy="1631032"/>
          </a:xfrm>
        </p:spPr>
        <p:txBody>
          <a:bodyPr>
            <a:normAutofit lnSpcReduction="10000"/>
          </a:bodyPr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管貴貞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中國文化大學心理輔導學系副教授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諮商心理師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前  言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哭泣天生就會，快樂卻得經營</a:t>
            </a:r>
            <a:endParaRPr lang="zh-TW" altLang="en-US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台灣人民快樂嗎？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聯合國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2012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公布「全球快樂國家報告」 ，丹麥排名冠軍，成為全世界最快樂的國家，而最不快樂的國家是非洲多哥；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台灣則是排名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46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名。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幽默治病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幽默療法在中國不乏其例。清朝一名八府巡按患精神抑鬱症，久治無效，後經人推薦揚州府興化縣名醫趙海仙診治。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趙切脈後沈默不語，巡按大人再三追問，趙才慢吞吞地回答：“依老朽之見，大人之疾，乃月經不調也。”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巡按聽罷，不禁哈哈大笑，連說：“庸醫，庸醫”，拂袖而去。此後逢人談及，都要大笑，嘲諷一番。不料在一次次開懷嘲笑之中，他的病竟不藥而愈了。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他醒悟過來拜謝趙時，趙這才說明不藥寬神治病的道理。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你認為是誰？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3399FF"/>
              </a:buClr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台灣最有錢的人？</a:t>
            </a: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3399FF"/>
              </a:buClr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最快樂的人？</a:t>
            </a: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3399FF"/>
              </a:buClr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最有壓力的人？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Clr>
                <a:srgbClr val="3399FF"/>
              </a:buClr>
            </a:pP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Clr>
                <a:srgbClr val="3399FF"/>
              </a:buClr>
              <a:buNone/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分別是誰？</a:t>
            </a:r>
            <a:endParaRPr lang="en-US" altLang="zh-TW" sz="36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Clr>
                <a:srgbClr val="3399FF"/>
              </a:buClr>
              <a:buNone/>
            </a:pPr>
            <a:endParaRPr lang="en-US" altLang="zh-TW" sz="36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你最想當一個什麼樣的人</a:t>
            </a:r>
            <a:r>
              <a:rPr lang="zh-TW" altLang="en-US" sz="3600" b="1" dirty="0" smtClean="0">
                <a:solidFill>
                  <a:srgbClr val="7030A0"/>
                </a:solidFill>
              </a:rPr>
              <a:t>？</a:t>
            </a:r>
            <a:endParaRPr lang="en-US" altLang="zh-TW" sz="3600" b="1" dirty="0" smtClean="0">
              <a:solidFill>
                <a:srgbClr val="7030A0"/>
              </a:solidFill>
            </a:endParaRP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0"/>
            <a:ext cx="7772400" cy="1226840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重不重要：看你和誰來比</a:t>
            </a:r>
            <a:r>
              <a:rPr lang="zh-TW" altLang="en-US" dirty="0" smtClean="0"/>
              <a:t>？</a:t>
            </a:r>
          </a:p>
        </p:txBody>
      </p:sp>
      <p:sp>
        <p:nvSpPr>
          <p:cNvPr id="19459" name="Oval 3"/>
          <p:cNvSpPr>
            <a:spLocks noChangeArrowheads="1"/>
          </p:cNvSpPr>
          <p:nvPr/>
        </p:nvSpPr>
        <p:spPr bwMode="auto">
          <a:xfrm>
            <a:off x="2590800" y="3429000"/>
            <a:ext cx="685800" cy="685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9460" name="Oval 4"/>
          <p:cNvSpPr>
            <a:spLocks noChangeArrowheads="1"/>
          </p:cNvSpPr>
          <p:nvPr/>
        </p:nvSpPr>
        <p:spPr bwMode="auto">
          <a:xfrm>
            <a:off x="6096000" y="3429000"/>
            <a:ext cx="685800" cy="685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81" name="Oval 5"/>
          <p:cNvSpPr>
            <a:spLocks noChangeArrowheads="1"/>
          </p:cNvSpPr>
          <p:nvPr/>
        </p:nvSpPr>
        <p:spPr bwMode="auto">
          <a:xfrm>
            <a:off x="2794000" y="3055938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82" name="Oval 6"/>
          <p:cNvSpPr>
            <a:spLocks noChangeArrowheads="1"/>
          </p:cNvSpPr>
          <p:nvPr/>
        </p:nvSpPr>
        <p:spPr bwMode="auto">
          <a:xfrm>
            <a:off x="2819400" y="42672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83" name="Oval 7"/>
          <p:cNvSpPr>
            <a:spLocks noChangeArrowheads="1"/>
          </p:cNvSpPr>
          <p:nvPr/>
        </p:nvSpPr>
        <p:spPr bwMode="auto">
          <a:xfrm>
            <a:off x="2174875" y="3675063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84" name="Oval 8"/>
          <p:cNvSpPr>
            <a:spLocks noChangeArrowheads="1"/>
          </p:cNvSpPr>
          <p:nvPr/>
        </p:nvSpPr>
        <p:spPr bwMode="auto">
          <a:xfrm>
            <a:off x="3444875" y="3675063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85" name="Oval 9"/>
          <p:cNvSpPr>
            <a:spLocks noChangeArrowheads="1"/>
          </p:cNvSpPr>
          <p:nvPr/>
        </p:nvSpPr>
        <p:spPr bwMode="auto">
          <a:xfrm>
            <a:off x="3259138" y="3233738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86" name="Oval 10"/>
          <p:cNvSpPr>
            <a:spLocks noChangeArrowheads="1"/>
          </p:cNvSpPr>
          <p:nvPr/>
        </p:nvSpPr>
        <p:spPr bwMode="auto">
          <a:xfrm>
            <a:off x="2379663" y="4130675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87" name="Oval 11"/>
          <p:cNvSpPr>
            <a:spLocks noChangeArrowheads="1"/>
          </p:cNvSpPr>
          <p:nvPr/>
        </p:nvSpPr>
        <p:spPr bwMode="auto">
          <a:xfrm>
            <a:off x="3225800" y="4114800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88" name="Oval 12"/>
          <p:cNvSpPr>
            <a:spLocks noChangeArrowheads="1"/>
          </p:cNvSpPr>
          <p:nvPr/>
        </p:nvSpPr>
        <p:spPr bwMode="auto">
          <a:xfrm>
            <a:off x="2328863" y="3233738"/>
            <a:ext cx="304800" cy="304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89" name="Oval 13"/>
          <p:cNvSpPr>
            <a:spLocks noChangeArrowheads="1"/>
          </p:cNvSpPr>
          <p:nvPr/>
        </p:nvSpPr>
        <p:spPr bwMode="auto">
          <a:xfrm>
            <a:off x="5842000" y="2066925"/>
            <a:ext cx="1252538" cy="125253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90" name="Oval 14"/>
          <p:cNvSpPr>
            <a:spLocks noChangeArrowheads="1"/>
          </p:cNvSpPr>
          <p:nvPr/>
        </p:nvSpPr>
        <p:spPr bwMode="auto">
          <a:xfrm>
            <a:off x="4724400" y="3081338"/>
            <a:ext cx="1252538" cy="1252537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91" name="Oval 15"/>
          <p:cNvSpPr>
            <a:spLocks noChangeArrowheads="1"/>
          </p:cNvSpPr>
          <p:nvPr/>
        </p:nvSpPr>
        <p:spPr bwMode="auto">
          <a:xfrm>
            <a:off x="5824538" y="4251325"/>
            <a:ext cx="1252537" cy="125253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1792" name="Oval 16"/>
          <p:cNvSpPr>
            <a:spLocks noChangeArrowheads="1"/>
          </p:cNvSpPr>
          <p:nvPr/>
        </p:nvSpPr>
        <p:spPr bwMode="auto">
          <a:xfrm>
            <a:off x="6943725" y="3200400"/>
            <a:ext cx="1252538" cy="125253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1781" grpId="0" animBg="1"/>
      <p:bldP spid="971782" grpId="0" animBg="1"/>
      <p:bldP spid="971783" grpId="0" animBg="1"/>
      <p:bldP spid="971784" grpId="0" animBg="1"/>
      <p:bldP spid="971785" grpId="0" animBg="1"/>
      <p:bldP spid="971786" grpId="0" animBg="1"/>
      <p:bldP spid="971787" grpId="0" animBg="1"/>
      <p:bldP spid="971788" grpId="0" animBg="1"/>
      <p:bldP spid="971789" grpId="0" animBg="1"/>
      <p:bldP spid="971790" grpId="0" animBg="1"/>
      <p:bldP spid="971791" grpId="0" animBg="1"/>
      <p:bldP spid="97179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7BFC0-AD19-437D-B107-36F71C9E4EC2}" type="slidenum">
              <a:rPr lang="en-US" altLang="zh-TW"/>
              <a:pPr>
                <a:defRPr/>
              </a:pPr>
              <a:t>7</a:t>
            </a:fld>
            <a:endParaRPr lang="en-US" altLang="zh-TW"/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14313"/>
            <a:ext cx="77724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你快樂嗎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?</a:t>
            </a:r>
          </a:p>
        </p:txBody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00200"/>
            <a:ext cx="8820150" cy="4530725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在很多方面，我的生活是接近於理想的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?</a:t>
            </a:r>
          </a:p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我的生活情況是很棒的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?</a:t>
            </a:r>
          </a:p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整體而言，我很滿意自己的生活。</a:t>
            </a:r>
          </a:p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截至目前為止，我的生活能讓我得到我想獲得的重要事物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?</a:t>
            </a:r>
          </a:p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如果我的生活能重新來過，我幾乎不會改變任何事情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?</a:t>
            </a:r>
          </a:p>
          <a:p>
            <a:pPr lvl="2" eaLnBrk="1" hangingPunct="1">
              <a:buFont typeface="Wingdings" pitchFamily="2" charset="2"/>
              <a:buNone/>
            </a:pPr>
            <a:r>
              <a:rPr lang="en-US" altLang="zh-TW" sz="1400" dirty="0" smtClean="0">
                <a:solidFill>
                  <a:schemeClr val="tx1"/>
                </a:solidFill>
                <a:ea typeface="標楷體" pitchFamily="65" charset="-120"/>
              </a:rPr>
              <a:t>           </a:t>
            </a:r>
          </a:p>
          <a:p>
            <a:pPr lvl="2" eaLnBrk="1" hangingPunct="1">
              <a:buFont typeface="Wingdings" pitchFamily="2" charset="2"/>
              <a:buNone/>
            </a:pPr>
            <a:r>
              <a:rPr lang="en-US" altLang="zh-TW" sz="2000" dirty="0" smtClean="0">
                <a:solidFill>
                  <a:schemeClr val="tx1"/>
                </a:solidFill>
                <a:ea typeface="標楷體" pitchFamily="65" charset="-120"/>
              </a:rPr>
              <a:t>            ---</a:t>
            </a:r>
            <a:r>
              <a:rPr lang="zh-TW" altLang="en-US" sz="2000" dirty="0" smtClean="0">
                <a:solidFill>
                  <a:schemeClr val="tx1"/>
                </a:solidFill>
                <a:ea typeface="標楷體" pitchFamily="65" charset="-120"/>
              </a:rPr>
              <a:t>各項目從</a:t>
            </a:r>
            <a:r>
              <a:rPr lang="en-US" altLang="zh-TW" sz="2000" dirty="0" smtClean="0">
                <a:solidFill>
                  <a:schemeClr val="tx1"/>
                </a:solidFill>
                <a:ea typeface="標楷體" pitchFamily="65" charset="-120"/>
              </a:rPr>
              <a:t>1</a:t>
            </a:r>
            <a:r>
              <a:rPr lang="zh-TW" altLang="en-US" sz="2000" dirty="0" smtClean="0">
                <a:solidFill>
                  <a:schemeClr val="tx1"/>
                </a:solidFill>
                <a:ea typeface="標楷體" pitchFamily="65" charset="-120"/>
              </a:rPr>
              <a:t>至</a:t>
            </a:r>
            <a:r>
              <a:rPr lang="en-US" altLang="zh-TW" sz="2000" dirty="0" smtClean="0">
                <a:solidFill>
                  <a:schemeClr val="tx1"/>
                </a:solidFill>
                <a:ea typeface="標楷體" pitchFamily="65" charset="-120"/>
              </a:rPr>
              <a:t>7</a:t>
            </a:r>
            <a:r>
              <a:rPr lang="zh-TW" altLang="en-US" sz="2000" dirty="0" smtClean="0">
                <a:solidFill>
                  <a:schemeClr val="tx1"/>
                </a:solidFill>
                <a:ea typeface="標楷體" pitchFamily="65" charset="-120"/>
              </a:rPr>
              <a:t>，分數越高越同意，你會給自己打幾分呢</a:t>
            </a:r>
            <a:r>
              <a:rPr lang="en-US" altLang="zh-TW" sz="2000" dirty="0" smtClean="0">
                <a:solidFill>
                  <a:schemeClr val="tx1"/>
                </a:solidFill>
                <a:ea typeface="標楷體" pitchFamily="65" charset="-120"/>
              </a:rPr>
              <a:t>---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你的總分是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31-35   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十分快樂</a:t>
            </a:r>
          </a:p>
          <a:p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26-30</a:t>
            </a:r>
          </a:p>
          <a:p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21-25</a:t>
            </a:r>
          </a:p>
          <a:p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20        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平平</a:t>
            </a:r>
          </a:p>
          <a:p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15-19</a:t>
            </a:r>
          </a:p>
          <a:p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10-14</a:t>
            </a:r>
          </a:p>
          <a:p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05-09  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非常不快樂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快    樂</a:t>
            </a:r>
          </a:p>
        </p:txBody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676400"/>
            <a:ext cx="7920880" cy="49530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你認為與下述何者有絕對相關？ 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1.金錢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2.地位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3.學歷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4.信仰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5.朋友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6.基因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3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3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3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3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3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3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3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3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3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3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科學家的「快樂學」研究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有以下發現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：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buNone/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外在因素及個人背景（如財富、教育程度、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社會地位、嗜好、性別、年齡、族群等）確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實會影響是否感到幸福、快樂，但所有因素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加起來只佔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～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15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％。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buNone/>
            </a:pPr>
            <a:endParaRPr lang="zh-TW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buNone/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快不快樂會受遺傳的影響，有些人生來就有「快樂基因」。約有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25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％的快樂潛能由基因決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定。 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個人的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思考方式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對一個人快不快樂影響最大。</a:t>
            </a: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例如如何感受生命中的遭遇、對這些事情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的反應等）</a:t>
            </a: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buNone/>
            </a:pPr>
            <a:endParaRPr lang="en-US" altLang="zh-TW" sz="3000" dirty="0" smtClean="0">
              <a:latin typeface="標楷體" pitchFamily="65" charset="-120"/>
              <a:ea typeface="標楷體" pitchFamily="65" charset="-120"/>
            </a:endParaRPr>
          </a:p>
          <a:p>
            <a:pPr lvl="0">
              <a:buNone/>
            </a:pPr>
            <a:r>
              <a:rPr lang="zh-TW" altLang="en-US" sz="30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成年人的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腦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仍有</a:t>
            </a:r>
            <a:r>
              <a:rPr lang="zh-TW" altLang="zh-TW" sz="3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可塑性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。近年的研究發現，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每當我們接觸新事物、新經驗，腦內的控制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系統也會隨之改變，神經細胞會形成新的連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結，以回應新的刺激。 </a:t>
            </a:r>
          </a:p>
          <a:p>
            <a:pPr>
              <a:buNone/>
            </a:pP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情   緒？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2" descr="D:\教學資源\圖片\明星不是當假的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329919"/>
            <a:ext cx="4094874" cy="55280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8353176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ea typeface="標楷體" pitchFamily="65" charset="-120"/>
              </a:rPr>
              <a:t>我常出現哪些</a:t>
            </a:r>
            <a:r>
              <a:rPr lang="zh-TW" altLang="en-US" dirty="0" smtClean="0">
                <a:solidFill>
                  <a:srgbClr val="00B050"/>
                </a:solidFill>
                <a:ea typeface="標楷體" pitchFamily="65" charset="-120"/>
              </a:rPr>
              <a:t>情緒</a:t>
            </a:r>
            <a:r>
              <a:rPr lang="zh-TW" altLang="en-US" dirty="0" smtClean="0">
                <a:ea typeface="標楷體" pitchFamily="65" charset="-120"/>
              </a:rPr>
              <a:t>？</a:t>
            </a:r>
          </a:p>
        </p:txBody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1.回到中心，傾聽自己的感受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深呼吸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標楷體" pitchFamily="65" charset="-120"/>
              </a:rPr>
              <a:t>…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問問自己：從生理到心裡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</a:rPr>
              <a:t>，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我怎麼了？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2.傾聽感受的經驗、故事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這個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標楷體" pitchFamily="65" charset="-120"/>
              </a:rPr>
              <a:t>‘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擔心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標楷體" pitchFamily="65" charset="-120"/>
              </a:rPr>
              <a:t>’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，想要告訴我什麼？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3.感受更深一層的需要是什麼？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  這個擔心，是怎麼產生的？我的需要是？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4.照顧自己，回應需要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800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現在我可以開始做些什麼？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5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5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5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5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5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5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5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5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5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5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5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5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5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5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5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5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5699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釋放你的負面情緒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-1</a:t>
            </a:r>
            <a:b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ts val="3800"/>
              </a:lnSpc>
            </a:pPr>
            <a:r>
              <a:rPr lang="zh-TW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憤怒、仇恨是快樂的敵人，在邁向快樂的路上，最關鍵的就是</a:t>
            </a:r>
            <a:r>
              <a:rPr lang="zh-TW" altLang="zh-TW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學習消減憤怒的方法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3800"/>
              </a:lnSpc>
            </a:pPr>
            <a:r>
              <a:rPr lang="zh-TW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回想一次自己非常生氣的經驗，當憤怒生起時，把專注力放在憤怒本身，而不是放在令你憤怒的對象上。繼續觀察憤怒，它會漸漸在你眼下揮發。 </a:t>
            </a:r>
          </a:p>
          <a:p>
            <a:pPr>
              <a:lnSpc>
                <a:spcPts val="3800"/>
              </a:lnSpc>
            </a:pPr>
            <a:r>
              <a:rPr lang="zh-TW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如果憤怒仍持續，因為你的心不斷被帶回憤怒的對象上。每次想到他，心中的火苗便點燃，情緒重新燃燒，陷入惡性循環。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latin typeface="標楷體" pitchFamily="65" charset="-120"/>
                <a:ea typeface="標楷體" pitchFamily="65" charset="-120"/>
              </a:rPr>
            </a:b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釋放你的負面情緒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-2</a:t>
            </a:r>
            <a:b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ts val="3600"/>
              </a:lnSpc>
            </a:pPr>
            <a:r>
              <a:rPr lang="zh-TW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試著不要把注意力放在「目標」上，只要單純、專注地觀看情緒本身。你會發現情緒是無法自我維持的，不久就會消失。 </a:t>
            </a:r>
          </a:p>
          <a:p>
            <a:pPr lvl="0">
              <a:lnSpc>
                <a:spcPts val="3600"/>
              </a:lnSpc>
            </a:pPr>
            <a:r>
              <a:rPr lang="zh-TW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在日常生活中用這種方式釋放憤怒，一段時間後，你的憤怒會愈來愈少，你也會漸漸少生氣。</a:t>
            </a:r>
            <a:r>
              <a:rPr lang="en-US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 </a:t>
            </a:r>
            <a:endParaRPr lang="zh-TW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3600"/>
              </a:lnSpc>
            </a:pPr>
            <a:r>
              <a:rPr lang="zh-TW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用同樣的方式釋放慾望、嫉妒等其他令你痛苦的情緒。 </a:t>
            </a:r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lvl="0">
              <a:lnSpc>
                <a:spcPts val="3600"/>
              </a:lnSpc>
            </a:pP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年輕的你，可能覺得這樣的方法不容易，想想看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你有何妙方嗎</a:t>
            </a: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？</a:t>
            </a:r>
            <a:endParaRPr lang="zh-TW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不再問「為什麼是我？」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學習快樂，說來簡單，可是逆境總是三不五時來擾亂，小到生活、工作上的不如意，大到婚變、疾病、死亡，人生中的風雨總是不停歇。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學會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接受現況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不再問「為什麼是我？」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sz="4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遭遇逆境，接受、面對是最好的</a:t>
            </a:r>
            <a:endParaRPr lang="zh-TW" altLang="en-US" sz="40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人以自我為中心時，會變得脆弱、無力、焦慮，當我們同情別人的痛苦時，無力感會變成勇氣，憂慮會變成愛，這樣自己的痛苦就不會太有壓迫感，不會再帶著恨意地問：「為什麼是我（得重病或遭遇不幸）？」 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逆境中的微笑更動人</a:t>
            </a:r>
            <a:r>
              <a:rPr lang="zh-TW" altLang="zh-TW" dirty="0" smtClean="0"/>
              <a:t/>
            </a:r>
            <a:br>
              <a:rPr lang="zh-TW" altLang="zh-TW" dirty="0" smtClean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接受生命中的「疼痛」，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轉化痛苦為助力，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反而能不再被痛苦羈絆，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得到平靜、自由，活出意義。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快樂的三項成分</a:t>
            </a:r>
          </a:p>
        </p:txBody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676400"/>
            <a:ext cx="8136904" cy="4953000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享樂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pleasure)：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感官的享受；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樂趣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參與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engagement)：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投入家庭、工作、戀情與嗜好等的深度；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關係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zh-TW" altLang="en-US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意義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meaning)：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運用個人的力量為更高的目標服務；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使命感</a:t>
            </a:r>
            <a:endParaRPr lang="en-US" altLang="zh-TW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zh-TW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algn="just">
              <a:spcBef>
                <a:spcPct val="0"/>
              </a:spcBef>
            </a:pP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影片：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hlinkClick r:id="rId2" action="ppaction://hlinkfile"/>
              </a:rPr>
              <a:t>讓日子多一點生命</a:t>
            </a:r>
            <a:endParaRPr lang="zh-TW" altLang="en-US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5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5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5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5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5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5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5939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人最快樂的時刻，往往發生在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自願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努力完成某種艱難而有意義的工作，讓身心擴展到極致。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快樂是「能從生活中體會到樂趣和意義的感受」，換句話說，快樂是兼具樂趣（現在的好處）和意義（未來的好處）。要讓自己更快樂的方法之一，就是減少「該做的事」，增加「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想做的事」</a:t>
            </a:r>
            <a:r>
              <a:rPr lang="zh-TW" altLang="en-US" dirty="0" smtClean="0"/>
              <a:t>。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11267" name="內容版面配置區 2"/>
          <p:cNvSpPr>
            <a:spLocks noGrp="1"/>
          </p:cNvSpPr>
          <p:nvPr>
            <p:ph idx="1"/>
          </p:nvPr>
        </p:nvSpPr>
        <p:spPr>
          <a:xfrm>
            <a:off x="468313" y="1412777"/>
            <a:ext cx="8229600" cy="4741962"/>
          </a:xfrm>
        </p:spPr>
        <p:txBody>
          <a:bodyPr/>
          <a:lstStyle/>
          <a:p>
            <a:pPr>
              <a:lnSpc>
                <a:spcPts val="3800"/>
              </a:lnSpc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4000"/>
              </a:lnSpc>
            </a:pP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當一</a:t>
            </a:r>
            <a:r>
              <a:rPr lang="zh-TW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個人所做的事，能帶給另外一群人希望時，工作就不再</a:t>
            </a: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只</a:t>
            </a:r>
            <a:r>
              <a:rPr lang="zh-TW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是工作，而成了一種使命：一種令他人的生命歷程，得以延續及豐富的使命。</a:t>
            </a:r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4000"/>
              </a:lnSpc>
            </a:pPr>
            <a:r>
              <a:rPr lang="zh-TW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近年來心理學研究發現，樂於幫助及服務的人，會比其他的人快樂，對生命更能感受其意義，生活態度也會更正向。這種現象就是「利他」所帶來的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353425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快樂關鍵：正向心理學</a:t>
            </a:r>
          </a:p>
        </p:txBody>
      </p:sp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12875"/>
            <a:ext cx="8352928" cy="4751388"/>
          </a:xfrm>
        </p:spPr>
        <p:txBody>
          <a:bodyPr/>
          <a:lstStyle/>
          <a:p>
            <a:r>
              <a:rPr lang="zh-TW" altLang="en-US" sz="2800" dirty="0" smtClean="0">
                <a:solidFill>
                  <a:schemeClr val="tx1"/>
                </a:solidFill>
                <a:ea typeface="標楷體" pitchFamily="65" charset="-120"/>
              </a:rPr>
              <a:t>一個人最快樂的時刻，往往在他自願努力完成某樣艱難而有意義的工作，將身心能力擴展到極限的時候。</a:t>
            </a:r>
            <a:endParaRPr lang="en-US" altLang="zh-TW" sz="2800" dirty="0" smtClean="0">
              <a:solidFill>
                <a:schemeClr val="tx1"/>
              </a:solidFill>
              <a:ea typeface="標楷體" pitchFamily="65" charset="-120"/>
            </a:endParaRPr>
          </a:p>
          <a:p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正向心理學指：</a:t>
            </a:r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「研究人類最佳心理運作狀態的學問」</a:t>
            </a:r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在</a:t>
            </a:r>
            <a:r>
              <a:rPr lang="en-US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2000</a:t>
            </a: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年由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Seligman</a:t>
            </a:r>
            <a:r>
              <a:rPr lang="en-US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&amp; </a:t>
            </a:r>
            <a:r>
              <a:rPr lang="en-US" altLang="zh-TW" sz="2800" dirty="0" err="1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Csikszentmihalyi</a:t>
            </a: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在</a:t>
            </a:r>
          </a:p>
          <a:p>
            <a:pPr eaLnBrk="1" hangingPunct="1">
              <a:buFontTx/>
              <a:buNone/>
            </a:pPr>
            <a:r>
              <a:rPr lang="en-US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American Psychologist</a:t>
            </a:r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一文中提出；認為過去心理學太過於重視病理，而這樣的思維導致了能使我們生活過得更有意義、有價值的正向特性。</a:t>
            </a:r>
            <a:endParaRPr lang="zh-TW" altLang="en-US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0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0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0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0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0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0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515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  <a:ea typeface="標楷體" pitchFamily="65" charset="-120"/>
              </a:rPr>
              <a:t>正向思考與負向思考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正向思考：</a:t>
            </a:r>
            <a:endParaRPr lang="en-US" altLang="zh-TW" sz="36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在遇到挑戰或挫折時，人們會產生「解決問題」的企圖心，並找出方法正面迎接挑戰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負向思考：</a:t>
            </a:r>
            <a:endParaRPr lang="en-US" altLang="zh-TW" sz="36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一遇到挫折，人們就被負面情緒打敗，而責怪自己、環境，最後選擇退縮、放棄或報復。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zh-TW" altLang="en-US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ea typeface="標楷體" pitchFamily="65" charset="-120"/>
              </a:rPr>
              <a:t>正向思考者的特質</a:t>
            </a:r>
          </a:p>
        </p:txBody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773238"/>
            <a:ext cx="8208912" cy="45354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TW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能夠坦然面對現實</a:t>
            </a:r>
            <a:endParaRPr lang="en-US" altLang="zh-TW" sz="36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endParaRPr lang="en-US" altLang="zh-TW" sz="36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en-US" altLang="zh-TW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擁有深信「生命有其意義」價值觀</a:t>
            </a:r>
            <a:endParaRPr lang="en-US" altLang="zh-TW" sz="36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endParaRPr lang="en-US" altLang="zh-TW" sz="36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en-US" altLang="zh-TW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即時解決問題的驚人能力</a:t>
            </a:r>
          </a:p>
          <a:p>
            <a:pPr eaLnBrk="1" hangingPunct="1">
              <a:buFontTx/>
              <a:buNone/>
            </a:pPr>
            <a:endParaRPr lang="zh-TW" altLang="en-US" sz="4000" dirty="0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0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0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0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0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0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39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80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正向思考</a:t>
            </a:r>
          </a:p>
        </p:txBody>
      </p:sp>
      <p:sp>
        <p:nvSpPr>
          <p:cNvPr id="19459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壓力是成長的開始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，端視你如何看</a:t>
            </a:r>
          </a:p>
          <a:p>
            <a:pPr eaLnBrk="1" hangingPunct="1">
              <a:lnSpc>
                <a:spcPct val="150000"/>
              </a:lnSpc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豆芽菜的小故事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—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又細又乾的豆芽菜，還是肥厚的豆芽菜。</a:t>
            </a:r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</a:pP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肥厚的豆芽是經過逆境的成長，    </a:t>
            </a:r>
            <a:endParaRPr lang="en-US" altLang="zh-TW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專家灑下種子時，在上面覆蓋一層重物， 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成長必須克服這個壓力才能往上成長。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ts val="4300"/>
              </a:lnSpc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快樂是一種生活態度、一種看世界的方式，當看事情的角度不同、想法不同，引發的情緒就不同，快樂或悲傷，喜悅或憤怒，都會由此而生。</a:t>
            </a:r>
          </a:p>
          <a:p>
            <a:pPr>
              <a:lnSpc>
                <a:spcPts val="4300"/>
              </a:lnSpc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真正的快樂並非來自外在環境，而是一種內在的能力，一種我們必須學習的生存態度。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一切就從現在做起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為了體驗和實現快樂的生活，我們必須接受「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把握現在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」的觀念，就是擁抱日常生活裡的一切事物。當我們從陪伴家人朋友、學習新的事物、參與工作計劃當中找到樂趣和意義，就能活得幸福快樂。我們的生活裡充滿愈多這樣的經驗，我們將會活得愈快樂。</a:t>
            </a:r>
          </a:p>
          <a:p>
            <a:pPr>
              <a:buNone/>
            </a:pP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68552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我們都有一個迷思，以為找到了喜歡的工作很重要。其實真正的快樂不是做喜歡的工作，而是做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能發揮長項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Strength Based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）的事。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找出自己的長項，比找到喜歡的工作更重要。當你懂得運用自己的長項，從事一個有意義、有使命感的志業時，就會找到樂趣與快樂。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工作態度比工作本身更能創造樂趣；快樂沒有捷徑，需要「一次又一次的經歷，點點滴滴逐步堆積」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追求快樂不是你爭我奪的「零和遊戲」，而是一場「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非零和遊戲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」（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nonzero sum game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）或「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正和遊戲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」（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positive sum game 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）。當我們幫助別人得到快樂時，也會找到自己的快樂。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「活在當下、創造幽默」 </a:t>
            </a:r>
          </a:p>
        </p:txBody>
      </p:sp>
      <p:sp>
        <p:nvSpPr>
          <p:cNvPr id="212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329613" cy="4495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zh-TW" altLang="en-US" dirty="0" smtClean="0">
                <a:solidFill>
                  <a:srgbClr val="FF0000"/>
                </a:solidFill>
                <a:latin typeface="新細明體" pitchFamily="18" charset="-120"/>
                <a:ea typeface="標楷體" pitchFamily="65" charset="-120"/>
              </a:rPr>
              <a:t>幽自己一默</a:t>
            </a:r>
            <a:r>
              <a:rPr lang="zh-TW" altLang="en-US" dirty="0" smtClean="0">
                <a:solidFill>
                  <a:schemeClr val="tx1"/>
                </a:solidFill>
                <a:latin typeface="新細明體" pitchFamily="18" charset="-120"/>
                <a:ea typeface="標楷體" pitchFamily="65" charset="-120"/>
              </a:rPr>
              <a:t>：學會嘲笑自己</a:t>
            </a:r>
            <a:r>
              <a:rPr lang="zh-TW" altLang="en-US" dirty="0" smtClean="0">
                <a:solidFill>
                  <a:schemeClr val="tx1"/>
                </a:solidFill>
                <a:ea typeface="標楷體" pitchFamily="65" charset="-120"/>
              </a:rPr>
              <a:t>！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zh-TW" altLang="en-US" dirty="0" smtClean="0">
                <a:solidFill>
                  <a:schemeClr val="tx1"/>
                </a:solidFill>
                <a:ea typeface="標楷體" pitchFamily="65" charset="-120"/>
              </a:rPr>
              <a:t>想一件曾經讓你很糗的經驗…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zh-TW" altLang="en-US" dirty="0" smtClean="0">
                <a:solidFill>
                  <a:schemeClr val="tx1"/>
                </a:solidFill>
                <a:ea typeface="標楷體" pitchFamily="65" charset="-120"/>
              </a:rPr>
              <a:t>找懂得欣賞你的伙伴，向他‘深層的告解’</a:t>
            </a:r>
            <a:endParaRPr lang="en-US" altLang="zh-TW" dirty="0" smtClean="0">
              <a:solidFill>
                <a:schemeClr val="tx1"/>
              </a:solidFill>
              <a:ea typeface="標楷體" pitchFamily="65" charset="-120"/>
            </a:endParaRPr>
          </a:p>
          <a:p>
            <a:pPr eaLnBrk="1" hangingPunct="1">
              <a:buFontTx/>
              <a:buNone/>
            </a:pPr>
            <a:endParaRPr lang="zh-TW" altLang="en-US" dirty="0" smtClean="0">
              <a:ea typeface="標楷體" pitchFamily="65" charset="-12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zh-TW" altLang="en-US" dirty="0" smtClean="0">
                <a:solidFill>
                  <a:srgbClr val="FF0000"/>
                </a:solidFill>
                <a:ea typeface="標楷體" pitchFamily="65" charset="-120"/>
              </a:rPr>
              <a:t>樂觀學習、學習樂觀</a:t>
            </a:r>
          </a:p>
          <a:p>
            <a:pPr eaLnBrk="1" hangingPunct="1">
              <a:buFont typeface="Wingdings" pitchFamily="2" charset="2"/>
              <a:buNone/>
            </a:pPr>
            <a:r>
              <a:rPr lang="zh-TW" altLang="en-US" dirty="0" smtClean="0">
                <a:ea typeface="標楷體" pitchFamily="65" charset="-120"/>
              </a:rPr>
              <a:t>    </a:t>
            </a:r>
            <a:r>
              <a:rPr lang="zh-TW" altLang="en-US" dirty="0" smtClean="0">
                <a:solidFill>
                  <a:schemeClr val="tx1"/>
                </a:solidFill>
                <a:ea typeface="標楷體" pitchFamily="65" charset="-120"/>
              </a:rPr>
              <a:t>不是‘得到’就是‘學到’</a:t>
            </a:r>
          </a:p>
          <a:p>
            <a:pPr eaLnBrk="1" hangingPunct="1">
              <a:buFont typeface="Wingdings" pitchFamily="2" charset="2"/>
              <a:buNone/>
            </a:pPr>
            <a:r>
              <a:rPr lang="zh-TW" altLang="en-US" dirty="0" smtClean="0">
                <a:solidFill>
                  <a:schemeClr val="tx1"/>
                </a:solidFill>
                <a:ea typeface="標楷體" pitchFamily="65" charset="-120"/>
              </a:rPr>
              <a:t>    幽默就是靈魂感受的選擇權！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2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2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2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2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2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2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5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如何讓自己過得更快樂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2453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真正的快樂並不一定來自於成就</a:t>
            </a: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能掌握自己的時間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讓快樂的行動帶動快樂的心境</a:t>
            </a: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尋找能善用個人技巧的工作或休閒</a:t>
            </a:r>
            <a:endParaRPr lang="en-US" altLang="zh-TW" sz="3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適當的有氧運動</a:t>
            </a: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足夠的睡眠</a:t>
            </a: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親近的人際關係</a:t>
            </a: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焦點不要盡在自己身上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為善最樂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寫日記、反思</a:t>
            </a:r>
          </a:p>
          <a:p>
            <a:pPr>
              <a:lnSpc>
                <a:spcPct val="110000"/>
              </a:lnSpc>
            </a:pP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滋養心靈上的自我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身、心、靈</a:t>
            </a:r>
            <a:r>
              <a:rPr lang="en-US" altLang="zh-TW" sz="30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結  論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最快樂的人不一定擁有最好的東西，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他們是珍惜遇到的每一樣東西。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謝謝聆聽！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當快樂來敲門時，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別忘了敞開你的大門，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</a:t>
            </a:r>
            <a:r>
              <a:rPr lang="zh-TW" altLang="en-US" sz="40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祝你天天快樂！</a:t>
            </a:r>
            <a:endParaRPr lang="zh-TW" altLang="en-US" sz="40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32" descr="by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61263" y="5360987"/>
            <a:ext cx="1582737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小花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小花2</Template>
  <TotalTime>973</TotalTime>
  <Words>1823</Words>
  <Application>Microsoft Office PowerPoint</Application>
  <PresentationFormat>如螢幕大小 (4:3)</PresentationFormat>
  <Paragraphs>163</Paragraphs>
  <Slides>33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33</vt:i4>
      </vt:variant>
    </vt:vector>
  </HeadingPairs>
  <TitlesOfParts>
    <vt:vector size="34" baseType="lpstr">
      <vt:lpstr>小花2</vt:lpstr>
      <vt:lpstr>   當快樂來敲門—          如何活得更快樂</vt:lpstr>
      <vt:lpstr>前  言</vt:lpstr>
      <vt:lpstr>台灣人民快樂嗎？</vt:lpstr>
      <vt:lpstr> 幽默治病 </vt:lpstr>
      <vt:lpstr>你認為是誰？</vt:lpstr>
      <vt:lpstr>重不重要：看你和誰來比？</vt:lpstr>
      <vt:lpstr>你快樂嗎?</vt:lpstr>
      <vt:lpstr>你的總分是</vt:lpstr>
      <vt:lpstr>快    樂</vt:lpstr>
      <vt:lpstr>  </vt:lpstr>
      <vt:lpstr>投影片 11</vt:lpstr>
      <vt:lpstr>情   緒？</vt:lpstr>
      <vt:lpstr>我常出現哪些情緒？</vt:lpstr>
      <vt:lpstr>  釋放你的負面情緒-1  </vt:lpstr>
      <vt:lpstr>  釋放你的負面情緒-2  </vt:lpstr>
      <vt:lpstr> 不再問「為什麼是我？」 </vt:lpstr>
      <vt:lpstr>遭遇逆境，接受、面對是最好的</vt:lpstr>
      <vt:lpstr> 逆境中的微笑更動人 </vt:lpstr>
      <vt:lpstr>快樂的三項成分</vt:lpstr>
      <vt:lpstr>投影片 20</vt:lpstr>
      <vt:lpstr>投影片 21</vt:lpstr>
      <vt:lpstr>快樂關鍵：正向心理學</vt:lpstr>
      <vt:lpstr>正向思考與負向思考</vt:lpstr>
      <vt:lpstr>正向思考者的特質</vt:lpstr>
      <vt:lpstr>正向思考</vt:lpstr>
      <vt:lpstr>投影片 26</vt:lpstr>
      <vt:lpstr>一切就從現在做起</vt:lpstr>
      <vt:lpstr>投影片 28</vt:lpstr>
      <vt:lpstr>投影片 29</vt:lpstr>
      <vt:lpstr>「活在當下、創造幽默」 </vt:lpstr>
      <vt:lpstr>如何讓自己過得更快樂?</vt:lpstr>
      <vt:lpstr>結  論</vt:lpstr>
      <vt:lpstr>投影片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如何活得更快樂</dc:title>
  <dc:creator>user</dc:creator>
  <cp:lastModifiedBy>user</cp:lastModifiedBy>
  <cp:revision>77</cp:revision>
  <dcterms:created xsi:type="dcterms:W3CDTF">2012-11-09T00:16:06Z</dcterms:created>
  <dcterms:modified xsi:type="dcterms:W3CDTF">2012-11-22T12:15:58Z</dcterms:modified>
</cp:coreProperties>
</file>